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7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6" r:id="rId25"/>
    <p:sldId id="285" r:id="rId26"/>
    <p:sldId id="287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11/07/1437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7544" y="53996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Modern Cryptography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Algorithms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Their Applications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33897" cy="5140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18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5827" y="548680"/>
            <a:ext cx="88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Percentage of Data  Classification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30990" y="1268760"/>
            <a:ext cx="898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Full Encryption: </a:t>
            </a:r>
          </a:p>
          <a:p>
            <a:pPr algn="just" rtl="0"/>
            <a:r>
              <a:rPr lang="en-US" sz="2400" dirty="0" smtClean="0">
                <a:solidFill>
                  <a:srgbClr val="7030A0"/>
                </a:solidFill>
              </a:rPr>
              <a:t>This type offers a high level of security and effectively prevents unauthorized access. Images as a binary large objects or pixels are encrypted in their entirety.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2937" y="4509120"/>
            <a:ext cx="89831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Partial  Encryption: </a:t>
            </a:r>
          </a:p>
          <a:p>
            <a:pPr algn="just" rtl="0"/>
            <a:r>
              <a:rPr lang="en-US" sz="2400" dirty="0" smtClean="0">
                <a:solidFill>
                  <a:srgbClr val="7030A0"/>
                </a:solidFill>
              </a:rPr>
              <a:t>In this type, a part of data is encrypted therefor it is also called selective encryption.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7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0" y="1628800"/>
                <a:ext cx="896448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sz="2400" dirty="0" smtClean="0">
                    <a:solidFill>
                      <a:srgbClr val="7030A0"/>
                    </a:solidFill>
                  </a:rPr>
                  <a:t>The size of the key space is the number of encryption/decryption key pairs that are available in the cryptosystem</a:t>
                </a:r>
                <a:r>
                  <a:rPr lang="en-US" sz="2400" dirty="0">
                    <a:solidFill>
                      <a:srgbClr val="7030A0"/>
                    </a:solidFill>
                  </a:rPr>
                  <a:t>.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to denote a key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to represent a finite set of possible keys, which is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also called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 key space and can be expressed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𝐾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+…}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28800"/>
                <a:ext cx="8964488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020" t="-2516" r="-952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مربع نص 4"/>
          <p:cNvSpPr txBox="1"/>
          <p:nvPr/>
        </p:nvSpPr>
        <p:spPr>
          <a:xfrm>
            <a:off x="6896" y="83235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Key Size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82194"/>
            <a:ext cx="7560839" cy="239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558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5827" y="548680"/>
            <a:ext cx="88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Attacks Classification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30990" y="1268760"/>
            <a:ext cx="8983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Cipher text only attack</a:t>
            </a:r>
          </a:p>
          <a:p>
            <a:pPr algn="l" rtl="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 Known plain text attack</a:t>
            </a:r>
          </a:p>
          <a:p>
            <a:pPr algn="l" rtl="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3-Chosen plain text attack</a:t>
            </a:r>
          </a:p>
          <a:p>
            <a:pPr algn="l" rtl="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4- Chosen cipher text attack</a:t>
            </a:r>
          </a:p>
          <a:p>
            <a:pPr algn="l" rtl="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5- Brute Force Attack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4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5827" y="548680"/>
            <a:ext cx="88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Chaos System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6842" y="1340768"/>
            <a:ext cx="8700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The word chaos has been derived from the Greek, which refers to unpredictability which is a mathematically physic which was developed by Edward Lorenz 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3420" y="2780928"/>
            <a:ext cx="8787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There exist two approaches of designing chaos-based cryptography</a:t>
            </a:r>
          </a:p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1- analog </a:t>
            </a:r>
          </a:p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Which are secure communication schemes designed for noisy channels  based on the technique of chaos synchronization</a:t>
            </a:r>
          </a:p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2-Digital</a:t>
            </a:r>
          </a:p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Are designed where one or more chaotic maps are implemented in finite commuting precision  to encrypt the plain- messages in a number of ways</a:t>
            </a:r>
          </a:p>
        </p:txBody>
      </p:sp>
    </p:spTree>
    <p:extLst>
      <p:ext uri="{BB962C8B-B14F-4D97-AF65-F5344CB8AC3E}">
        <p14:creationId xmlns:p14="http://schemas.microsoft.com/office/powerpoint/2010/main" val="216357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548680"/>
            <a:ext cx="88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Linear Chaos System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A linear process is one in which, if a change in any variable </a:t>
            </a:r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at some </a:t>
            </a:r>
            <a:r>
              <a:rPr lang="en-US" sz="2400" i="1" dirty="0">
                <a:solidFill>
                  <a:srgbClr val="7030A0"/>
                </a:solidFill>
                <a:latin typeface="Cambria Math"/>
              </a:rPr>
              <a:t>initial time produces a change in the same or some </a:t>
            </a:r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other variable </a:t>
            </a:r>
            <a:r>
              <a:rPr lang="en-US" sz="2400" i="1" dirty="0">
                <a:solidFill>
                  <a:srgbClr val="7030A0"/>
                </a:solidFill>
                <a:latin typeface="Cambria Math"/>
              </a:rPr>
              <a:t>at some later </a:t>
            </a:r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time. </a:t>
            </a:r>
            <a:endParaRPr lang="en-US" sz="2400" i="1" dirty="0">
              <a:solidFill>
                <a:srgbClr val="7030A0"/>
              </a:solidFill>
              <a:latin typeface="Cambria Math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496" y="2636912"/>
            <a:ext cx="9108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Non Linear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Chaos System</a:t>
            </a:r>
          </a:p>
          <a:p>
            <a:pPr algn="just" rtl="0"/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All </a:t>
            </a:r>
            <a:r>
              <a:rPr lang="en-US" sz="2400" i="1" dirty="0">
                <a:solidFill>
                  <a:srgbClr val="7030A0"/>
                </a:solidFill>
                <a:latin typeface="Cambria Math"/>
              </a:rPr>
              <a:t>systems that are not linear are called Nonlinear systems. </a:t>
            </a:r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In these </a:t>
            </a:r>
            <a:r>
              <a:rPr lang="en-US" sz="2400" i="1" dirty="0">
                <a:solidFill>
                  <a:srgbClr val="7030A0"/>
                </a:solidFill>
                <a:latin typeface="Cambria Math"/>
              </a:rPr>
              <a:t>systems, the change in a variable at an initial time can </a:t>
            </a:r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lead to </a:t>
            </a:r>
            <a:r>
              <a:rPr lang="en-US" sz="2400" i="1" dirty="0">
                <a:solidFill>
                  <a:srgbClr val="7030A0"/>
                </a:solidFill>
                <a:latin typeface="Cambria Math"/>
              </a:rPr>
              <a:t>a change in the same or a different variable at a later time, </a:t>
            </a:r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that is </a:t>
            </a:r>
            <a:r>
              <a:rPr lang="en-US" sz="2400" i="1" dirty="0">
                <a:solidFill>
                  <a:srgbClr val="7030A0"/>
                </a:solidFill>
                <a:latin typeface="Cambria Math"/>
              </a:rPr>
              <a:t>not proportional to the change at the initial time.</a:t>
            </a:r>
          </a:p>
        </p:txBody>
      </p:sp>
    </p:spTree>
    <p:extLst>
      <p:ext uri="{BB962C8B-B14F-4D97-AF65-F5344CB8AC3E}">
        <p14:creationId xmlns:p14="http://schemas.microsoft.com/office/powerpoint/2010/main" val="263904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548680"/>
            <a:ext cx="88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Properties Chaos System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1520" y="1412776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1- Deterministic </a:t>
            </a:r>
          </a:p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Which means that the chaotic systems have some mathematical equations ruling their behavior</a:t>
            </a:r>
          </a:p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2- Sensitivity</a:t>
            </a:r>
          </a:p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These system is sensitive to initial  conditions and parameters which make them change quickly</a:t>
            </a:r>
          </a:p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3- topological transitivity</a:t>
            </a:r>
          </a:p>
          <a:p>
            <a:pPr algn="l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Is the tendency of the system to quickly scramble up small portions of the state space into intricate a network of filaments.</a:t>
            </a:r>
          </a:p>
          <a:p>
            <a:pPr algn="l" rtl="0"/>
            <a:endParaRPr lang="en-US" sz="2400" i="1" dirty="0">
              <a:solidFill>
                <a:srgbClr val="7030A0"/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35655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548680"/>
            <a:ext cx="88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Some Examples of Chaos System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30622" y="1163334"/>
                <a:ext cx="9113377" cy="1732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1- Lorenz System</a:t>
                </a:r>
              </a:p>
              <a:p>
                <a:pPr algn="l" rtl="0"/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Deterministic Non periodic Flow which has the following dynamic equations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 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𝑏𝑥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𝑧𝑥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𝑥𝑦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𝑐𝑧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" y="1163334"/>
                <a:ext cx="9113377" cy="1732269"/>
              </a:xfrm>
              <a:prstGeom prst="rect">
                <a:avLst/>
              </a:prstGeom>
              <a:blipFill rotWithShape="1">
                <a:blip r:embed="rId2"/>
                <a:stretch>
                  <a:fillRect l="-1003" t="-2817"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6984776" cy="320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843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/>
              <p:cNvSpPr txBox="1"/>
              <p:nvPr/>
            </p:nvSpPr>
            <p:spPr>
              <a:xfrm>
                <a:off x="30622" y="764704"/>
                <a:ext cx="9113377" cy="2101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2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- </a:t>
                </a:r>
                <a:r>
                  <a:rPr lang="en-US" sz="2400" i="1" dirty="0" err="1" smtClean="0">
                    <a:solidFill>
                      <a:srgbClr val="7030A0"/>
                    </a:solidFill>
                    <a:latin typeface="Cambria Math"/>
                  </a:rPr>
                  <a:t>Rossler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 System</a:t>
                </a:r>
              </a:p>
              <a:p>
                <a:pPr algn="l" rtl="0"/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Otto E. </a:t>
                </a:r>
                <a:r>
                  <a:rPr lang="en-US" sz="2400" i="1" dirty="0" err="1" smtClean="0">
                    <a:solidFill>
                      <a:srgbClr val="7030A0"/>
                    </a:solidFill>
                    <a:latin typeface="Cambria Math"/>
                  </a:rPr>
                  <a:t>Rossler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  tried to enhance Lorenz attractor and design this model  which consists only one non- linear term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𝑥𝑧</m:t>
                    </m:r>
                  </m:oMath>
                </a14:m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) and the non-linear ordinary differential equations</a:t>
                </a:r>
                <a:endParaRPr lang="en-US" sz="24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 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𝑎𝑦</m:t>
                    </m:r>
                  </m:oMath>
                </a14:m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𝑧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𝑐𝑧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" name="مربع ن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" y="764704"/>
                <a:ext cx="9113377" cy="2101601"/>
              </a:xfrm>
              <a:prstGeom prst="rect">
                <a:avLst/>
              </a:prstGeom>
              <a:blipFill rotWithShape="1">
                <a:blip r:embed="rId2"/>
                <a:stretch>
                  <a:fillRect l="-1003" t="-231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7848871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04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/>
              <p:cNvSpPr txBox="1"/>
              <p:nvPr/>
            </p:nvSpPr>
            <p:spPr>
              <a:xfrm>
                <a:off x="30622" y="764704"/>
                <a:ext cx="9113377" cy="136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l" rtl="0"/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3- Liu System</a:t>
                </a:r>
              </a:p>
              <a:p>
                <a:pPr algn="l" rtl="0"/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The master system is described by the Liu dynamics 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equations</a:t>
                </a:r>
                <a:endParaRPr lang="en-US" sz="24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 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z,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𝑐𝑧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" name="مربع ن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" y="764704"/>
                <a:ext cx="9113377" cy="1362937"/>
              </a:xfrm>
              <a:prstGeom prst="rect">
                <a:avLst/>
              </a:prstGeom>
              <a:blipFill rotWithShape="1">
                <a:blip r:embed="rId2"/>
                <a:stretch>
                  <a:fillRect l="-1003" t="-3571" b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7289800" cy="327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30622" y="764704"/>
                <a:ext cx="9113377" cy="2101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l" rtl="0"/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4- Chen System</a:t>
                </a:r>
              </a:p>
              <a:p>
                <a:pPr algn="just" rtl="0"/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 </a:t>
                </a:r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Chen system can be applied to designing a cryptosystem with higher security. Chen dynamical system is described by the following system of differential 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equations</a:t>
                </a:r>
                <a:endParaRPr lang="en-US" sz="240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Cambria Math"/>
                  </a:rPr>
                  <a:t> 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𝑥𝑧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𝑐𝑦</m:t>
                    </m:r>
                  </m:oMath>
                </a14:m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𝑥𝑦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i="1" dirty="0">
                  <a:solidFill>
                    <a:srgbClr val="7030A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" y="764704"/>
                <a:ext cx="9113377" cy="2101601"/>
              </a:xfrm>
              <a:prstGeom prst="rect">
                <a:avLst/>
              </a:prstGeom>
              <a:blipFill rotWithShape="1">
                <a:blip r:embed="rId2"/>
                <a:stretch>
                  <a:fillRect l="-1003" t="-2319" r="-1070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0" y="3212976"/>
            <a:ext cx="7560840" cy="325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24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16538" y="47667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rtl="0">
              <a:buFont typeface="Wingdings" pitchFamily="2" charset="2"/>
              <a:buChar char="Ø"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Cryptography Items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51520" y="1628800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</a:rPr>
              <a:t>Plain Text : </a:t>
            </a:r>
            <a:r>
              <a:rPr lang="en-US" sz="2800" dirty="0" smtClean="0"/>
              <a:t>The original message (text, image ,video,… etc.</a:t>
            </a:r>
          </a:p>
          <a:p>
            <a:pPr marL="285750" indent="-285750" algn="just" rt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</a:rPr>
              <a:t>Cipher Key : </a:t>
            </a:r>
            <a:r>
              <a:rPr lang="en-US" sz="2800" dirty="0"/>
              <a:t>Encryption works by running the data (represented as numbers) through a special encryption formula (called a key). Both the sender and the receiver know this key</a:t>
            </a:r>
          </a:p>
          <a:p>
            <a:pPr marL="285750" indent="-285750" algn="just" rt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</a:rPr>
              <a:t>Cipher text: </a:t>
            </a:r>
            <a:r>
              <a:rPr lang="en-US" sz="2800" dirty="0"/>
              <a:t>Combination of plain text and the secret key </a:t>
            </a:r>
          </a:p>
          <a:p>
            <a:pPr marL="285750" indent="-285750" algn="just" rtl="0">
              <a:buFont typeface="Wingdings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Decryption: </a:t>
            </a:r>
            <a:r>
              <a:rPr lang="en-US" sz="2800" dirty="0"/>
              <a:t>Recovering information from cipher text</a:t>
            </a:r>
          </a:p>
        </p:txBody>
      </p:sp>
    </p:spTree>
    <p:extLst>
      <p:ext uri="{BB962C8B-B14F-4D97-AF65-F5344CB8AC3E}">
        <p14:creationId xmlns:p14="http://schemas.microsoft.com/office/powerpoint/2010/main" val="87191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548680"/>
            <a:ext cx="88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Encryption based Chaotic System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-36512" y="134076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1- </a:t>
            </a:r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Confusion</a:t>
            </a:r>
            <a:endParaRPr lang="en-US" sz="2400" i="1" dirty="0">
              <a:solidFill>
                <a:srgbClr val="7030A0"/>
              </a:solidFill>
              <a:latin typeface="Cambria Math"/>
            </a:endParaRPr>
          </a:p>
          <a:p>
            <a:pPr algn="just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This process refers to substitutions which intend to make  the relation ship between the key and the cipher text as complex as possible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9197" y="407707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1- </a:t>
            </a:r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Diffusion</a:t>
            </a:r>
            <a:endParaRPr lang="en-US" sz="2400" i="1" dirty="0">
              <a:solidFill>
                <a:srgbClr val="7030A0"/>
              </a:solidFill>
              <a:latin typeface="Cambria Math"/>
            </a:endParaRPr>
          </a:p>
          <a:p>
            <a:pPr algn="just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This process refers to </a:t>
            </a:r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rearranging or spreading out the bit of the message , to obtain new values which can be obtained again by the receiver </a:t>
            </a:r>
            <a:endParaRPr lang="en-US" sz="2400" i="1" dirty="0">
              <a:solidFill>
                <a:srgbClr val="7030A0"/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94366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548680"/>
            <a:ext cx="88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Examples of Image Encryption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9512" y="1303333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i="1" dirty="0">
                <a:solidFill>
                  <a:srgbClr val="7030A0"/>
                </a:solidFill>
                <a:latin typeface="Cambria Math"/>
              </a:rPr>
              <a:t>1- Baboon </a:t>
            </a:r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Cryptography</a:t>
            </a:r>
            <a:endParaRPr lang="en-US" sz="2400" i="1" dirty="0">
              <a:solidFill>
                <a:srgbClr val="7030A0"/>
              </a:solidFill>
              <a:latin typeface="Cambria Math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2591"/>
            <a:ext cx="2592288" cy="260747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5"/>
            <a:ext cx="2606321" cy="260520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2788987" cy="2631529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431540" y="5013176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275856" y="5003884"/>
            <a:ext cx="221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Encrypted Image</a:t>
            </a:r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300192" y="50038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Decrypted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1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45" y="842674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2- Girl </a:t>
            </a:r>
            <a:r>
              <a:rPr lang="en-US" sz="2400" i="1" dirty="0">
                <a:solidFill>
                  <a:srgbClr val="7030A0"/>
                </a:solidFill>
                <a:latin typeface="Cambria Math"/>
              </a:rPr>
              <a:t>Cryptography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84784"/>
            <a:ext cx="2495550" cy="24384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2495550" cy="243840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62" y="1412776"/>
            <a:ext cx="2447925" cy="242887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51520" y="4086364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095836" y="4077072"/>
            <a:ext cx="221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Encrypted Image</a:t>
            </a:r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120172" y="40770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Decrypted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49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45" y="842674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i="1" dirty="0" smtClean="0">
                <a:solidFill>
                  <a:srgbClr val="7030A0"/>
                </a:solidFill>
                <a:latin typeface="Cambria Math"/>
              </a:rPr>
              <a:t>2- Flower Cryptography</a:t>
            </a:r>
            <a:endParaRPr lang="en-US" sz="2400" i="1" dirty="0">
              <a:solidFill>
                <a:srgbClr val="7030A0"/>
              </a:solidFill>
              <a:latin typeface="Cambria Math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39511" y="4476139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435958" y="4491803"/>
            <a:ext cx="221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Encrypted Image</a:t>
            </a:r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300192" y="442253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Decrypted Image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2876445" cy="27181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1484461"/>
            <a:ext cx="2890077" cy="273662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1515819"/>
            <a:ext cx="2876445" cy="27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8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548680"/>
            <a:ext cx="88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References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496" y="1160160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200" i="1" dirty="0">
                <a:solidFill>
                  <a:srgbClr val="7030A0"/>
                </a:solidFill>
                <a:latin typeface="Cambria Math"/>
              </a:rPr>
              <a:t>1- Eng. Ibrahim 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Fathy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 El-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Ashry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 “</a:t>
            </a:r>
            <a:r>
              <a:rPr lang="en-US" sz="2200" b="1" i="1" dirty="0">
                <a:solidFill>
                  <a:srgbClr val="7030A0"/>
                </a:solidFill>
                <a:latin typeface="Cambria Math"/>
              </a:rPr>
              <a:t>Digital Image Encryption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”, 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Menofia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 University Faculty of Electronic Engineering Dept. of Electronics and Electrical Communications Engineering, 18, No. 3, pp. 1-14, 2009.</a:t>
            </a:r>
          </a:p>
          <a:p>
            <a:pPr algn="just" rtl="0"/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2- 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Afnan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 Sameer 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Yaseen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 Al-Ali 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Eng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. 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“</a:t>
            </a:r>
            <a:r>
              <a:rPr lang="en-US" sz="2200" b="1" i="1" dirty="0">
                <a:solidFill>
                  <a:srgbClr val="7030A0"/>
                </a:solidFill>
                <a:latin typeface="Cambria Math"/>
              </a:rPr>
              <a:t>C</a:t>
            </a:r>
            <a:r>
              <a:rPr lang="en-US" sz="2200" b="1" i="1" dirty="0" smtClean="0">
                <a:solidFill>
                  <a:srgbClr val="7030A0"/>
                </a:solidFill>
                <a:latin typeface="Cambria Math"/>
              </a:rPr>
              <a:t>haos Encryption Methods for Partial Encryption of Wavelet-based Images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,” ,</a:t>
            </a:r>
            <a:r>
              <a:rPr lang="en-US" sz="2200" dirty="0"/>
              <a:t> 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University of 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Basrah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. 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2005</a:t>
            </a:r>
          </a:p>
          <a:p>
            <a:pPr algn="l" rtl="0"/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3-</a:t>
            </a:r>
            <a:r>
              <a:rPr lang="en-US" sz="2200" dirty="0"/>
              <a:t> 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Yaobin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 Mao1 and 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Guanrong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 Chen2” </a:t>
            </a:r>
            <a:r>
              <a:rPr lang="en-US" sz="2200" b="1" i="1" dirty="0">
                <a:solidFill>
                  <a:srgbClr val="7030A0"/>
                </a:solidFill>
                <a:latin typeface="Cambria Math"/>
              </a:rPr>
              <a:t>Chaos-Based Image Encryption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” 1 Nanjing University of Science and Technology 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maoyaobin@163.com  2 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City University of Hong Kong 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gchen@ee.cityu.edu.hk</a:t>
            </a:r>
          </a:p>
          <a:p>
            <a:pPr algn="just" rtl="0"/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4- 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Sunil 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Pandey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, Praveen 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Kaushik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, Dr. S.C. </a:t>
            </a:r>
            <a:r>
              <a:rPr lang="en-US" sz="2200" i="1" dirty="0" err="1">
                <a:solidFill>
                  <a:srgbClr val="7030A0"/>
                </a:solidFill>
                <a:latin typeface="Cambria Math"/>
              </a:rPr>
              <a:t>Shrivastava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” </a:t>
            </a:r>
            <a:r>
              <a:rPr lang="en-US" sz="2200" b="1" i="1" dirty="0" err="1">
                <a:solidFill>
                  <a:srgbClr val="7030A0"/>
                </a:solidFill>
                <a:latin typeface="Cambria Math"/>
              </a:rPr>
              <a:t>Rossler</a:t>
            </a:r>
            <a:r>
              <a:rPr lang="en-US" sz="2200" b="1" i="1" dirty="0">
                <a:solidFill>
                  <a:srgbClr val="7030A0"/>
                </a:solidFill>
                <a:latin typeface="Cambria Math"/>
              </a:rPr>
              <a:t> Nonlinear Dynamical Machine For Cryptography Applications</a:t>
            </a:r>
            <a:r>
              <a:rPr lang="en-US" sz="2200" b="1" i="1" dirty="0" smtClean="0">
                <a:solidFill>
                  <a:srgbClr val="7030A0"/>
                </a:solidFill>
                <a:latin typeface="Cambria Math"/>
              </a:rPr>
              <a:t>”  </a:t>
            </a:r>
          </a:p>
          <a:p>
            <a:pPr algn="just" rtl="0"/>
            <a:r>
              <a:rPr lang="en-US" sz="2200" b="1" i="1" dirty="0" smtClean="0">
                <a:solidFill>
                  <a:srgbClr val="7030A0"/>
                </a:solidFill>
                <a:latin typeface="Cambria Math"/>
              </a:rPr>
              <a:t>5- </a:t>
            </a:r>
            <a:r>
              <a:rPr lang="en-US" sz="2200" b="1" i="1" dirty="0" err="1" smtClean="0">
                <a:solidFill>
                  <a:srgbClr val="7030A0"/>
                </a:solidFill>
                <a:latin typeface="Cambria Math"/>
              </a:rPr>
              <a:t>Pianhui</a:t>
            </a:r>
            <a:r>
              <a:rPr lang="en-US" sz="2200" b="1" i="1" dirty="0" smtClean="0">
                <a:solidFill>
                  <a:srgbClr val="7030A0"/>
                </a:solidFill>
                <a:latin typeface="Cambria Math"/>
              </a:rPr>
              <a:t> </a:t>
            </a:r>
            <a:r>
              <a:rPr lang="en-US" sz="2200" b="1" i="1" dirty="0" err="1" smtClean="0">
                <a:solidFill>
                  <a:srgbClr val="7030A0"/>
                </a:solidFill>
                <a:latin typeface="Cambria Math"/>
              </a:rPr>
              <a:t>awu</a:t>
            </a:r>
            <a:r>
              <a:rPr lang="en-US" sz="2200" b="1" i="1" dirty="0" smtClean="0">
                <a:solidFill>
                  <a:srgbClr val="7030A0"/>
                </a:solidFill>
                <a:latin typeface="Cambria Math"/>
              </a:rPr>
              <a:t> “ research on digital image  Watermarking  based on Hyper Chaos ” 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University 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of Derby ,  May 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2003.</a:t>
            </a:r>
          </a:p>
          <a:p>
            <a:pPr algn="just" rtl="0"/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6- Edward N. Lorenz ”</a:t>
            </a:r>
            <a:r>
              <a:rPr lang="en-US" sz="2200" b="1" i="1" dirty="0">
                <a:solidFill>
                  <a:srgbClr val="7030A0"/>
                </a:solidFill>
                <a:latin typeface="Cambria Math"/>
              </a:rPr>
              <a:t>Deterministic  Non-Periodic Flow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” 7jenuary ,1963.</a:t>
            </a:r>
          </a:p>
          <a:p>
            <a:pPr algn="just" rtl="0"/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7- </a:t>
            </a:r>
            <a:r>
              <a:rPr lang="it-IT" sz="2200" i="1" dirty="0">
                <a:solidFill>
                  <a:srgbClr val="7030A0"/>
                </a:solidFill>
                <a:latin typeface="Cambria Math"/>
              </a:rPr>
              <a:t>Gonzalo Alvarez1 and Shujun </a:t>
            </a:r>
            <a:r>
              <a:rPr lang="it-IT" sz="2200" i="1" dirty="0" smtClean="0">
                <a:solidFill>
                  <a:srgbClr val="7030A0"/>
                </a:solidFill>
                <a:latin typeface="Cambria Math"/>
              </a:rPr>
              <a:t>Li2</a:t>
            </a:r>
            <a:r>
              <a:rPr lang="en-US" sz="2200" b="1" i="1" dirty="0" smtClean="0">
                <a:solidFill>
                  <a:srgbClr val="7030A0"/>
                </a:solidFill>
                <a:latin typeface="Cambria Math"/>
              </a:rPr>
              <a:t>”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 </a:t>
            </a:r>
            <a:r>
              <a:rPr lang="en-US" sz="2200" b="1" i="1" dirty="0">
                <a:solidFill>
                  <a:srgbClr val="7030A0"/>
                </a:solidFill>
                <a:latin typeface="Cambria Math"/>
              </a:rPr>
              <a:t>Some Basic Cryptographic Requirements for </a:t>
            </a:r>
            <a:r>
              <a:rPr lang="en-US" sz="2200" b="1" i="1" dirty="0" smtClean="0">
                <a:solidFill>
                  <a:srgbClr val="7030A0"/>
                </a:solidFill>
                <a:latin typeface="Cambria Math"/>
              </a:rPr>
              <a:t>Chaos-Based Cryptosystems</a:t>
            </a:r>
            <a:r>
              <a:rPr lang="en-US" sz="2200" dirty="0" smtClean="0"/>
              <a:t>” </a:t>
            </a:r>
            <a:r>
              <a:rPr lang="en-US" sz="2200" i="1" dirty="0">
                <a:solidFill>
                  <a:srgbClr val="7030A0"/>
                </a:solidFill>
                <a:latin typeface="Cambria Math"/>
              </a:rPr>
              <a:t>International Journal of Bifurcation and Chaos, vol. 16, no. 8, pp. 2129-2151, 2006</a:t>
            </a:r>
            <a:r>
              <a:rPr lang="en-US" sz="2200" i="1" dirty="0" smtClean="0">
                <a:solidFill>
                  <a:srgbClr val="7030A0"/>
                </a:solidFill>
                <a:latin typeface="Cambria Math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016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1484784"/>
            <a:ext cx="7344816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Algerian" pitchFamily="82" charset="0"/>
              </a:rPr>
              <a:t>Thanks </a:t>
            </a:r>
            <a:endParaRPr lang="en-US" sz="138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13800" dirty="0" smtClean="0">
                <a:solidFill>
                  <a:srgbClr val="FF0000"/>
                </a:solidFill>
                <a:latin typeface="Algerian" pitchFamily="82" charset="0"/>
              </a:rPr>
              <a:t>a lot</a:t>
            </a:r>
            <a:endParaRPr lang="en-US" sz="13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28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0" cy="5472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تمرير أفقي 7"/>
          <p:cNvSpPr/>
          <p:nvPr/>
        </p:nvSpPr>
        <p:spPr>
          <a:xfrm>
            <a:off x="4427984" y="2204864"/>
            <a:ext cx="4320480" cy="2952328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4869485" y="3363089"/>
            <a:ext cx="38069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 Questions 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8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043608" y="70296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Security types</a:t>
            </a:r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53407" y="1772816"/>
            <a:ext cx="4202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400" b="1" dirty="0" smtClean="0">
                <a:solidFill>
                  <a:srgbClr val="7030A0"/>
                </a:solidFill>
              </a:rPr>
              <a:t>1- Communication Security: In this type the 3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rd</a:t>
            </a:r>
            <a:r>
              <a:rPr lang="en-US" sz="2400" b="1" dirty="0" smtClean="0">
                <a:solidFill>
                  <a:srgbClr val="7030A0"/>
                </a:solidFill>
              </a:rPr>
              <a:t> party can receive information but cannot know  the information or change  it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3407" y="3933056"/>
            <a:ext cx="3914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400" b="1" dirty="0" smtClean="0">
                <a:solidFill>
                  <a:srgbClr val="7030A0"/>
                </a:solidFill>
              </a:rPr>
              <a:t>2-</a:t>
            </a:r>
            <a:r>
              <a:rPr lang="en-US" dirty="0" smtClean="0"/>
              <a:t> </a:t>
            </a:r>
            <a:r>
              <a:rPr lang="en-US" sz="2400" b="1" dirty="0">
                <a:solidFill>
                  <a:srgbClr val="7030A0"/>
                </a:solidFill>
              </a:rPr>
              <a:t>Transmission Security: In this type the 3rd party don’t know there is a communication or know  but hasn't reception ability to listen 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2862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3056"/>
            <a:ext cx="4392488" cy="240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640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83235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Cryptograp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hy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Systems (History)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1520" y="1700808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Substitutions: the Letters of plain text are replaced by other symbols , numbers, … etc.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Transposition</a:t>
            </a:r>
            <a:r>
              <a:rPr lang="en-US" sz="2400" dirty="0" smtClean="0">
                <a:solidFill>
                  <a:srgbClr val="7030A0"/>
                </a:solidFill>
              </a:rPr>
              <a:t>: rearranging </a:t>
            </a:r>
            <a:r>
              <a:rPr lang="en-US" sz="2400" dirty="0">
                <a:solidFill>
                  <a:srgbClr val="7030A0"/>
                </a:solidFill>
              </a:rPr>
              <a:t>the order of the elements of the </a:t>
            </a:r>
            <a:r>
              <a:rPr lang="en-US" sz="2400" dirty="0" smtClean="0">
                <a:solidFill>
                  <a:srgbClr val="7030A0"/>
                </a:solidFill>
              </a:rPr>
              <a:t>plaintext according to a proposed algorithm.</a:t>
            </a:r>
            <a:endParaRPr lang="en-US" sz="2400" dirty="0">
              <a:solidFill>
                <a:srgbClr val="7030A0"/>
              </a:solidFill>
            </a:endParaRPr>
          </a:p>
          <a:p>
            <a:pPr marL="342900" indent="-342900" algn="just" rtl="0"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Polyalphabetic Ciphers :</a:t>
            </a:r>
            <a:r>
              <a:rPr lang="en-US" sz="2400" dirty="0">
                <a:solidFill>
                  <a:srgbClr val="7030A0"/>
                </a:solidFill>
              </a:rPr>
              <a:t>polyalphabetic cipher is a cipher where different substitution alphabets are used for various parts of the </a:t>
            </a:r>
            <a:r>
              <a:rPr lang="en-US" sz="2400" dirty="0" smtClean="0">
                <a:solidFill>
                  <a:srgbClr val="7030A0"/>
                </a:solidFill>
              </a:rPr>
              <a:t>plaintext.</a:t>
            </a:r>
          </a:p>
          <a:p>
            <a:pPr marL="342900" indent="-342900" algn="just" rtl="0"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Running Key Ciphers: polyalphabetic </a:t>
            </a:r>
            <a:r>
              <a:rPr lang="en-US" sz="2400" dirty="0">
                <a:solidFill>
                  <a:srgbClr val="7030A0"/>
                </a:solidFill>
              </a:rPr>
              <a:t>substitution, where the secret key is repeated along the length of plaintext/</a:t>
            </a:r>
            <a:r>
              <a:rPr lang="en-US" sz="2400" dirty="0" err="1">
                <a:solidFill>
                  <a:srgbClr val="7030A0"/>
                </a:solidFill>
              </a:rPr>
              <a:t>ciphertext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  <a:p>
            <a:pPr algn="just" rtl="0"/>
            <a:endParaRPr lang="en-US" sz="2400" dirty="0">
              <a:solidFill>
                <a:srgbClr val="7030A0"/>
              </a:solidFill>
            </a:endParaRPr>
          </a:p>
          <a:p>
            <a:pPr marL="342900" indent="-342900" algn="just" rtl="0">
              <a:buFont typeface="+mj-lt"/>
              <a:buAutoNum type="arabicPeriod"/>
            </a:pPr>
            <a:endParaRPr lang="en-US" sz="2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251520" y="1268760"/>
                <a:ext cx="8784976" cy="2090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>
                  <a:lnSpc>
                    <a:spcPct val="90000"/>
                  </a:lnSpc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5- </a:t>
                </a:r>
                <a:r>
                  <a:rPr lang="en-US" sz="2400" dirty="0" err="1" smtClean="0">
                    <a:solidFill>
                      <a:srgbClr val="7030A0"/>
                    </a:solidFill>
                  </a:rPr>
                  <a:t>Roter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Machines: Used a series of rotating cylinders to implement a polyalphabetic substitution cipher of period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K, with </a:t>
                </a:r>
                <a:r>
                  <a:rPr lang="en-US" sz="2400" dirty="0">
                    <a:solidFill>
                      <a:srgbClr val="7030A0"/>
                    </a:solidFill>
                  </a:rPr>
                  <a:t>3 cylinders,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26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17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576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with </a:t>
                </a:r>
                <a:r>
                  <a:rPr lang="en-US" sz="2400" dirty="0">
                    <a:solidFill>
                      <a:srgbClr val="7030A0"/>
                    </a:solidFill>
                  </a:rPr>
                  <a:t>5 cylinders,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26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12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and so on. </a:t>
                </a:r>
              </a:p>
              <a:p>
                <a:pPr algn="just" rtl="0">
                  <a:lnSpc>
                    <a:spcPct val="90000"/>
                  </a:lnSpc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And other types.</a:t>
                </a:r>
              </a:p>
              <a:p>
                <a:pPr algn="just" rtl="0">
                  <a:lnSpc>
                    <a:spcPct val="90000"/>
                  </a:lnSpc>
                </a:pPr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784976" cy="2090509"/>
              </a:xfrm>
              <a:prstGeom prst="rect">
                <a:avLst/>
              </a:prstGeom>
              <a:blipFill rotWithShape="1">
                <a:blip r:embed="rId2"/>
                <a:stretch>
                  <a:fillRect l="-1041" t="-4082" r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5" descr="C:\Users\lai\Desktop\Enigma_rotor_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8830"/>
            <a:ext cx="6552728" cy="355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5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5827" y="548680"/>
            <a:ext cx="88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Structures Classification of Encryption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30990" y="1268760"/>
            <a:ext cx="89831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Block 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Cipher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</a:p>
          <a:p>
            <a:pPr algn="just" rtl="0"/>
            <a:r>
              <a:rPr lang="en-US" sz="2400" dirty="0" smtClean="0">
                <a:solidFill>
                  <a:srgbClr val="7030A0"/>
                </a:solidFill>
              </a:rPr>
              <a:t>in </a:t>
            </a:r>
            <a:r>
              <a:rPr lang="en-US" sz="2400" dirty="0">
                <a:solidFill>
                  <a:srgbClr val="7030A0"/>
                </a:solidFill>
              </a:rPr>
              <a:t>this type </a:t>
            </a:r>
            <a:r>
              <a:rPr lang="en-US" sz="2400" dirty="0" smtClean="0">
                <a:solidFill>
                  <a:srgbClr val="7030A0"/>
                </a:solidFill>
              </a:rPr>
              <a:t>asymmetric </a:t>
            </a:r>
            <a:r>
              <a:rPr lang="en-US" sz="2400" dirty="0">
                <a:solidFill>
                  <a:srgbClr val="7030A0"/>
                </a:solidFill>
              </a:rPr>
              <a:t>key is used, it encrypt n-bit block of plain text which controlled by a secret key , as the block size increase  the security of encryption increase too but the complexity of decipher algorithms will also increase 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" y="3485332"/>
            <a:ext cx="8401450" cy="32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275" y="836712"/>
            <a:ext cx="898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Stream 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Cipher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</a:p>
          <a:p>
            <a:pPr algn="just" rtl="0"/>
            <a:r>
              <a:rPr lang="en-US" sz="2400" dirty="0" smtClean="0">
                <a:solidFill>
                  <a:srgbClr val="7030A0"/>
                </a:solidFill>
              </a:rPr>
              <a:t>in </a:t>
            </a:r>
            <a:r>
              <a:rPr lang="en-US" sz="2400" dirty="0">
                <a:solidFill>
                  <a:srgbClr val="7030A0"/>
                </a:solidFill>
              </a:rPr>
              <a:t>this type  </a:t>
            </a:r>
            <a:r>
              <a:rPr lang="en-US" sz="2400" dirty="0" smtClean="0">
                <a:solidFill>
                  <a:srgbClr val="7030A0"/>
                </a:solidFill>
              </a:rPr>
              <a:t>the plain text is processed bit by bit as a stream, in most stream cipher a Pseudo Random Number Generator (PRNG) is used to generate the secret key. 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67928"/>
            <a:ext cx="7200800" cy="41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9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8323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0">
              <a:buFont typeface="Wingdings" pitchFamily="2" charset="2"/>
              <a:buChar char="Ø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Classification according to the Keys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1520" y="1513708"/>
            <a:ext cx="84969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 Symmetric-key cryptography</a:t>
            </a:r>
          </a:p>
          <a:p>
            <a:pPr algn="just" rtl="0"/>
            <a:r>
              <a:rPr lang="en-US" sz="2400" dirty="0">
                <a:solidFill>
                  <a:srgbClr val="7030A0"/>
                </a:solidFill>
              </a:rPr>
              <a:t>Symmetric-key cryptography refers to encryption methods in which both the sender and </a:t>
            </a:r>
            <a:r>
              <a:rPr lang="en-US" sz="2400" dirty="0" smtClean="0">
                <a:solidFill>
                  <a:srgbClr val="7030A0"/>
                </a:solidFill>
              </a:rPr>
              <a:t>receiver share </a:t>
            </a:r>
            <a:r>
              <a:rPr lang="en-US" sz="2400" dirty="0">
                <a:solidFill>
                  <a:srgbClr val="7030A0"/>
                </a:solidFill>
              </a:rPr>
              <a:t>the same key (or, less commonly, in which their keys are different, but related in an </a:t>
            </a:r>
            <a:r>
              <a:rPr lang="en-US" sz="2400" dirty="0" smtClean="0">
                <a:solidFill>
                  <a:srgbClr val="7030A0"/>
                </a:solidFill>
              </a:rPr>
              <a:t>easily computable </a:t>
            </a:r>
            <a:r>
              <a:rPr lang="en-US" sz="2400" dirty="0">
                <a:solidFill>
                  <a:srgbClr val="7030A0"/>
                </a:solidFill>
              </a:rPr>
              <a:t>way).</a:t>
            </a:r>
          </a:p>
          <a:p>
            <a:pPr algn="just" rtl="0"/>
            <a:r>
              <a:rPr lang="en-US" sz="2400" b="1" i="1" dirty="0" smtClean="0"/>
              <a:t> 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84969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29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0633" y="692696"/>
            <a:ext cx="820891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endParaRPr lang="en-US" dirty="0" smtClean="0"/>
          </a:p>
          <a:p>
            <a:pPr algn="just" rtl="0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2- Public-key cryptography</a:t>
            </a:r>
          </a:p>
          <a:p>
            <a:pPr algn="just" rtl="0"/>
            <a:r>
              <a:rPr lang="en-US" sz="2400" dirty="0" smtClean="0">
                <a:solidFill>
                  <a:srgbClr val="7030A0"/>
                </a:solidFill>
              </a:rPr>
              <a:t>cryptography </a:t>
            </a:r>
            <a:r>
              <a:rPr lang="en-US" sz="2400" dirty="0">
                <a:solidFill>
                  <a:srgbClr val="7030A0"/>
                </a:solidFill>
              </a:rPr>
              <a:t>in which two different </a:t>
            </a:r>
            <a:r>
              <a:rPr lang="en-US" sz="2400" dirty="0" smtClean="0">
                <a:solidFill>
                  <a:srgbClr val="7030A0"/>
                </a:solidFill>
              </a:rPr>
              <a:t>but mathematically </a:t>
            </a:r>
            <a:r>
              <a:rPr lang="en-US" sz="2400" dirty="0">
                <a:solidFill>
                  <a:srgbClr val="7030A0"/>
                </a:solidFill>
              </a:rPr>
              <a:t>related keys are used—a public key and a private key </a:t>
            </a:r>
            <a:r>
              <a:rPr lang="en-US" sz="2400" dirty="0" smtClean="0">
                <a:solidFill>
                  <a:srgbClr val="7030A0"/>
                </a:solidFill>
              </a:rPr>
              <a:t>. A </a:t>
            </a:r>
            <a:r>
              <a:rPr lang="en-US" sz="2400" dirty="0">
                <a:solidFill>
                  <a:srgbClr val="7030A0"/>
                </a:solidFill>
              </a:rPr>
              <a:t>public key system is </a:t>
            </a:r>
            <a:r>
              <a:rPr lang="en-US" sz="2400" dirty="0" smtClean="0">
                <a:solidFill>
                  <a:srgbClr val="7030A0"/>
                </a:solidFill>
              </a:rPr>
              <a:t>so constructed </a:t>
            </a:r>
            <a:r>
              <a:rPr lang="en-US" sz="2400" dirty="0">
                <a:solidFill>
                  <a:srgbClr val="7030A0"/>
                </a:solidFill>
              </a:rPr>
              <a:t>that calculation of one key (the 'private key') is computationally infeasible from the other (</a:t>
            </a:r>
            <a:r>
              <a:rPr lang="en-US" sz="2400" dirty="0" smtClean="0">
                <a:solidFill>
                  <a:srgbClr val="7030A0"/>
                </a:solidFill>
              </a:rPr>
              <a:t>the 'public </a:t>
            </a:r>
            <a:r>
              <a:rPr lang="en-US" sz="2400" dirty="0">
                <a:solidFill>
                  <a:srgbClr val="7030A0"/>
                </a:solidFill>
              </a:rPr>
              <a:t>key'), even though they are necessarily related</a:t>
            </a:r>
            <a:r>
              <a:rPr lang="en-US" sz="2400" dirty="0" smtClean="0">
                <a:solidFill>
                  <a:srgbClr val="7030A0"/>
                </a:solidFill>
              </a:rPr>
              <a:t>. Since two keys are used in this method then it is called asymmetric encryption.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8" y="4062295"/>
            <a:ext cx="8473814" cy="282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466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1080</TotalTime>
  <Words>1351</Words>
  <Application>Microsoft Office PowerPoint</Application>
  <PresentationFormat>عرض على الشاشة (3:4)‏</PresentationFormat>
  <Paragraphs>101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Hussien</dc:creator>
  <cp:lastModifiedBy>DR.Ahmed Saker 2o1O</cp:lastModifiedBy>
  <cp:revision>64</cp:revision>
  <dcterms:created xsi:type="dcterms:W3CDTF">2015-10-09T05:22:53Z</dcterms:created>
  <dcterms:modified xsi:type="dcterms:W3CDTF">2016-04-18T16:34:06Z</dcterms:modified>
</cp:coreProperties>
</file>